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262" r:id="rId9"/>
    <p:sldId id="302" r:id="rId10"/>
    <p:sldId id="303" r:id="rId11"/>
    <p:sldId id="304" r:id="rId12"/>
    <p:sldId id="305" r:id="rId13"/>
    <p:sldId id="30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77"/>
      <p:regular r:id="rId20"/>
      <p:bold r:id="rId21"/>
      <p:italic r:id="rId22"/>
      <p:boldItalic r:id="rId23"/>
    </p:embeddedFont>
    <p:embeddedFont>
      <p:font typeface="Raleway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C16F60-B4D1-446E-AC21-5891CC453A1E}">
  <a:tblStyle styleId="{B9C16F60-B4D1-446E-AC21-5891CC453A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A50F442-CDBE-4905-AAE9-E412322FAB61}" styleName="Table_1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197D0-4812-4784-BE26-C0B2A9251D7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275"/>
  </p:normalViewPr>
  <p:slideViewPr>
    <p:cSldViewPr snapToGrid="0">
      <p:cViewPr varScale="1">
        <p:scale>
          <a:sx n="139" d="100"/>
          <a:sy n="139" d="100"/>
        </p:scale>
        <p:origin x="840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567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f7917564f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f7917564f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88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6a2c9d23_1_158:notes"/>
          <p:cNvSpPr txBox="1">
            <a:spLocks noGrp="1"/>
          </p:cNvSpPr>
          <p:nvPr>
            <p:ph type="body" idx="1"/>
          </p:nvPr>
        </p:nvSpPr>
        <p:spPr>
          <a:xfrm>
            <a:off x="685643" y="4723927"/>
            <a:ext cx="5486700" cy="4475700"/>
          </a:xfrm>
          <a:prstGeom prst="rect">
            <a:avLst/>
          </a:prstGeom>
        </p:spPr>
        <p:txBody>
          <a:bodyPr spcFirstLastPara="1" wrap="square" lIns="92125" tIns="46050" rIns="92125" bIns="4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4d6a2c9d23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4538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86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5575" y="167950"/>
            <a:ext cx="1293219" cy="17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470275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2925" y="4860263"/>
            <a:ext cx="1293219" cy="17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346950" y="590925"/>
            <a:ext cx="74142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4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46952" y="21213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5625" y="4705650"/>
            <a:ext cx="1293219" cy="17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8" name="Google Shape;48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0" y="0"/>
            <a:ext cx="9144000" cy="90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93725" y="-22860"/>
            <a:ext cx="5694000" cy="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18300" y="9959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" name="Google Shape;74;p10"/>
          <p:cNvGrpSpPr/>
          <p:nvPr/>
        </p:nvGrpSpPr>
        <p:grpSpPr>
          <a:xfrm>
            <a:off x="7939842" y="4923743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6" name="Google Shape;86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7" name="Google Shape;9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/>
              <a:buChar char="●"/>
              <a:defRPr sz="13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○"/>
              <a:defRPr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■"/>
              <a:defRPr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  <a:defRPr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○"/>
              <a:defRPr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■"/>
              <a:defRPr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●"/>
              <a:defRPr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○"/>
              <a:defRPr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Calibri"/>
              <a:buChar char="■"/>
              <a:defRPr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@justcauseasia.o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@justcauseasia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Theory of change practical guide</a:t>
            </a:r>
            <a:endParaRPr dirty="0"/>
          </a:p>
        </p:txBody>
      </p:sp>
      <p:sp>
        <p:nvSpPr>
          <p:cNvPr id="186" name="Google Shape;186;p35"/>
          <p:cNvSpPr txBox="1">
            <a:spLocks noGrp="1"/>
          </p:cNvSpPr>
          <p:nvPr>
            <p:ph type="subTitle" idx="1"/>
          </p:nvPr>
        </p:nvSpPr>
        <p:spPr>
          <a:xfrm>
            <a:off x="727950" y="2715006"/>
            <a:ext cx="76881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For stress-testing an initial proposal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i="1" dirty="0"/>
              <a:t>Lasted updated 11 November 2020 </a:t>
            </a:r>
            <a:endParaRPr sz="1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Target outcomes and activities </a:t>
            </a:r>
          </a:p>
        </p:txBody>
      </p:sp>
      <p:sp>
        <p:nvSpPr>
          <p:cNvPr id="7" name="Google Shape;43;p7">
            <a:extLst>
              <a:ext uri="{FF2B5EF4-FFF2-40B4-BE49-F238E27FC236}">
                <a16:creationId xmlns:a16="http://schemas.microsoft.com/office/drawing/2014/main" id="{ADC3F9E5-630B-EE4B-BB9A-005596625E6D}"/>
              </a:ext>
            </a:extLst>
          </p:cNvPr>
          <p:cNvSpPr/>
          <p:nvPr/>
        </p:nvSpPr>
        <p:spPr>
          <a:xfrm>
            <a:off x="450342" y="693952"/>
            <a:ext cx="8243316" cy="3755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are the main outcomes/changes you are trying to achieve? </a:t>
            </a:r>
            <a:b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low income women have more savings </a:t>
            </a:r>
          </a:p>
          <a:p>
            <a:pPr marL="214313" indent="-195263" algn="just">
              <a:spcBef>
                <a:spcPts val="9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More low income women employed as caregivers </a:t>
            </a:r>
          </a:p>
          <a:p>
            <a:pPr marL="214313" indent="-195263" algn="just">
              <a:spcBef>
                <a:spcPts val="9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Decreased shortage of workers in the caregiving sector </a:t>
            </a:r>
            <a:endParaRPr lang="en-SG" sz="12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2100"/>
              </a:spcBef>
            </a:pP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How will you achieve the desired outcomes/changes? i.e. specific activities and outputs proposed to realise the outcomes </a:t>
            </a:r>
            <a:b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outlined above?</a:t>
            </a:r>
            <a:br>
              <a:rPr lang="en-SG" sz="12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e.g. Introduce savings scheme to FDWs</a:t>
            </a:r>
          </a:p>
          <a:p>
            <a:pPr marL="214313" indent="-195263" algn="just">
              <a:spcBef>
                <a:spcPts val="9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Work with industry partners to update certification curriculum to include life skills training  </a:t>
            </a:r>
          </a:p>
          <a:p>
            <a:pPr marL="214313" indent="-195263" algn="just">
              <a:spcBef>
                <a:spcPts val="9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Recruit 80 low income women for training through introductory workshops and outreach campaigns </a:t>
            </a:r>
          </a:p>
          <a:p>
            <a:pPr marL="214313" indent="-195263" algn="just">
              <a:spcBef>
                <a:spcPts val="9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Deliver training courses and traineeships </a:t>
            </a:r>
          </a:p>
          <a:p>
            <a:pPr marL="214313" indent="-195263" algn="just">
              <a:spcBef>
                <a:spcPts val="9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Provide one-to-one support and mentoring to individual trainees </a:t>
            </a:r>
          </a:p>
          <a:p>
            <a:pPr marL="214313" indent="-195263" algn="just">
              <a:spcBef>
                <a:spcPts val="90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Help to place trainees in on-the-job traineeships, and eventually part-time and/or full-time employment</a:t>
            </a:r>
          </a:p>
          <a:p>
            <a:pPr>
              <a:spcBef>
                <a:spcPts val="900"/>
              </a:spcBef>
            </a:pPr>
            <a:endParaRPr lang="en-US" sz="1200" dirty="0">
              <a:solidFill>
                <a:srgbClr val="A6A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45;p14">
            <a:extLst>
              <a:ext uri="{FF2B5EF4-FFF2-40B4-BE49-F238E27FC236}">
                <a16:creationId xmlns:a16="http://schemas.microsoft.com/office/drawing/2014/main" id="{89E93166-A681-124E-AAF0-5F055A85DE22}"/>
              </a:ext>
            </a:extLst>
          </p:cNvPr>
          <p:cNvSpPr txBox="1"/>
          <p:nvPr/>
        </p:nvSpPr>
        <p:spPr>
          <a:xfrm>
            <a:off x="5793694" y="839082"/>
            <a:ext cx="2331900" cy="969848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endParaRPr sz="1050"/>
          </a:p>
        </p:txBody>
      </p:sp>
      <p:pic>
        <p:nvPicPr>
          <p:cNvPr id="6" name="Google Shape;151;p14">
            <a:extLst>
              <a:ext uri="{FF2B5EF4-FFF2-40B4-BE49-F238E27FC236}">
                <a16:creationId xmlns:a16="http://schemas.microsoft.com/office/drawing/2014/main" id="{D5C71082-172F-FE44-A731-875A367585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98561" y="942321"/>
            <a:ext cx="763369" cy="7633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50;p14">
            <a:extLst>
              <a:ext uri="{FF2B5EF4-FFF2-40B4-BE49-F238E27FC236}">
                <a16:creationId xmlns:a16="http://schemas.microsoft.com/office/drawing/2014/main" id="{B9D52FCA-C37A-DD42-A118-4B99D0719A37}"/>
              </a:ext>
            </a:extLst>
          </p:cNvPr>
          <p:cNvSpPr txBox="1"/>
          <p:nvPr/>
        </p:nvSpPr>
        <p:spPr>
          <a:xfrm>
            <a:off x="6288661" y="839082"/>
            <a:ext cx="1768302" cy="12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just">
              <a:spcBef>
                <a:spcPts val="900"/>
              </a:spcBef>
            </a:pPr>
            <a:r>
              <a:rPr lang="en-SG" sz="825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Outcomes should be expressed as a change (e.g. </a:t>
            </a:r>
            <a:r>
              <a:rPr lang="en-SG" sz="825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increased</a:t>
            </a:r>
            <a:r>
              <a:rPr lang="en-SG" sz="825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income, </a:t>
            </a:r>
            <a:r>
              <a:rPr lang="en-SG" sz="825" u="sng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en-SG" sz="825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quality of life) and not just state of being (e.g. sustainable income, high quality education) </a:t>
            </a:r>
            <a:endParaRPr sz="825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825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58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79;p10">
            <a:extLst>
              <a:ext uri="{FF2B5EF4-FFF2-40B4-BE49-F238E27FC236}">
                <a16:creationId xmlns:a16="http://schemas.microsoft.com/office/drawing/2014/main" id="{79B98000-D43A-BE4B-98E3-A7526C6810C7}"/>
              </a:ext>
            </a:extLst>
          </p:cNvPr>
          <p:cNvSpPr txBox="1"/>
          <p:nvPr/>
        </p:nvSpPr>
        <p:spPr>
          <a:xfrm>
            <a:off x="185533" y="1141956"/>
            <a:ext cx="1751625" cy="17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9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Theory of change mapping </a:t>
            </a:r>
          </a:p>
        </p:txBody>
      </p:sp>
      <p:sp>
        <p:nvSpPr>
          <p:cNvPr id="5" name="Google Shape;71;p10">
            <a:extLst>
              <a:ext uri="{FF2B5EF4-FFF2-40B4-BE49-F238E27FC236}">
                <a16:creationId xmlns:a16="http://schemas.microsoft.com/office/drawing/2014/main" id="{7EAA7A1A-AFBA-4C41-A407-71ABA055E4DA}"/>
              </a:ext>
            </a:extLst>
          </p:cNvPr>
          <p:cNvSpPr txBox="1"/>
          <p:nvPr/>
        </p:nvSpPr>
        <p:spPr>
          <a:xfrm>
            <a:off x="5559555" y="3253956"/>
            <a:ext cx="901350" cy="109822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21938" rIns="36000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More job opportunities in the caregiving  sector for low income women</a:t>
            </a:r>
          </a:p>
        </p:txBody>
      </p:sp>
      <p:sp>
        <p:nvSpPr>
          <p:cNvPr id="6" name="Google Shape;72;p10">
            <a:extLst>
              <a:ext uri="{FF2B5EF4-FFF2-40B4-BE49-F238E27FC236}">
                <a16:creationId xmlns:a16="http://schemas.microsoft.com/office/drawing/2014/main" id="{5EFB6661-9E7B-374C-9F3A-4352C1F6F053}"/>
              </a:ext>
            </a:extLst>
          </p:cNvPr>
          <p:cNvSpPr txBox="1"/>
          <p:nvPr/>
        </p:nvSpPr>
        <p:spPr>
          <a:xfrm>
            <a:off x="5559555" y="1746529"/>
            <a:ext cx="901350" cy="109822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21938" rIns="36000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More low income women are employable within the eldercare sector</a:t>
            </a:r>
          </a:p>
        </p:txBody>
      </p:sp>
      <p:sp>
        <p:nvSpPr>
          <p:cNvPr id="10" name="Google Shape;74;p10">
            <a:extLst>
              <a:ext uri="{FF2B5EF4-FFF2-40B4-BE49-F238E27FC236}">
                <a16:creationId xmlns:a16="http://schemas.microsoft.com/office/drawing/2014/main" id="{F9C212C9-6F1B-C045-AD67-1056BD53A7BF}"/>
              </a:ext>
            </a:extLst>
          </p:cNvPr>
          <p:cNvSpPr txBox="1"/>
          <p:nvPr/>
        </p:nvSpPr>
        <p:spPr>
          <a:xfrm>
            <a:off x="7440373" y="1807738"/>
            <a:ext cx="930825" cy="1118925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local low income women employed as caregivers</a:t>
            </a:r>
          </a:p>
        </p:txBody>
      </p:sp>
      <p:sp>
        <p:nvSpPr>
          <p:cNvPr id="11" name="Google Shape;76;p10">
            <a:extLst>
              <a:ext uri="{FF2B5EF4-FFF2-40B4-BE49-F238E27FC236}">
                <a16:creationId xmlns:a16="http://schemas.microsoft.com/office/drawing/2014/main" id="{D7502055-A43D-D24A-9849-CF5FCB0987C7}"/>
              </a:ext>
            </a:extLst>
          </p:cNvPr>
          <p:cNvSpPr txBox="1"/>
          <p:nvPr/>
        </p:nvSpPr>
        <p:spPr>
          <a:xfrm>
            <a:off x="3607087" y="1204875"/>
            <a:ext cx="134325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SG" sz="825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Short-term</a:t>
            </a:r>
            <a:endParaRPr sz="825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77;p10">
            <a:extLst>
              <a:ext uri="{FF2B5EF4-FFF2-40B4-BE49-F238E27FC236}">
                <a16:creationId xmlns:a16="http://schemas.microsoft.com/office/drawing/2014/main" id="{5FD03A4D-769E-7742-B84A-A1F73424A06B}"/>
              </a:ext>
            </a:extLst>
          </p:cNvPr>
          <p:cNvCxnSpPr>
            <a:cxnSpLocks/>
          </p:cNvCxnSpPr>
          <p:nvPr/>
        </p:nvCxnSpPr>
        <p:spPr>
          <a:xfrm flipV="1">
            <a:off x="349275" y="1221411"/>
            <a:ext cx="8584355" cy="18616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78;p10">
            <a:extLst>
              <a:ext uri="{FF2B5EF4-FFF2-40B4-BE49-F238E27FC236}">
                <a16:creationId xmlns:a16="http://schemas.microsoft.com/office/drawing/2014/main" id="{AA08E95A-3F2A-A943-BF0F-1E54AB7A7C32}"/>
              </a:ext>
            </a:extLst>
          </p:cNvPr>
          <p:cNvSpPr txBox="1"/>
          <p:nvPr/>
        </p:nvSpPr>
        <p:spPr>
          <a:xfrm>
            <a:off x="6432449" y="1206575"/>
            <a:ext cx="134325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SG" sz="825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Med- to Long-term</a:t>
            </a:r>
            <a:endParaRPr sz="1050"/>
          </a:p>
        </p:txBody>
      </p:sp>
      <p:sp>
        <p:nvSpPr>
          <p:cNvPr id="14" name="Google Shape;79;p10">
            <a:extLst>
              <a:ext uri="{FF2B5EF4-FFF2-40B4-BE49-F238E27FC236}">
                <a16:creationId xmlns:a16="http://schemas.microsoft.com/office/drawing/2014/main" id="{D05A0753-F898-344F-93AD-6A7DE6E39A52}"/>
              </a:ext>
            </a:extLst>
          </p:cNvPr>
          <p:cNvSpPr txBox="1"/>
          <p:nvPr/>
        </p:nvSpPr>
        <p:spPr>
          <a:xfrm>
            <a:off x="17373" y="1058879"/>
            <a:ext cx="1751625" cy="17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SG" sz="9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ACTIVITIES: WHAT WE DO</a:t>
            </a:r>
            <a:endParaRPr sz="9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0;p10">
            <a:extLst>
              <a:ext uri="{FF2B5EF4-FFF2-40B4-BE49-F238E27FC236}">
                <a16:creationId xmlns:a16="http://schemas.microsoft.com/office/drawing/2014/main" id="{FEF2F5A3-3CDD-E840-A1A3-C6E0101D57D9}"/>
              </a:ext>
            </a:extLst>
          </p:cNvPr>
          <p:cNvSpPr txBox="1"/>
          <p:nvPr/>
        </p:nvSpPr>
        <p:spPr>
          <a:xfrm>
            <a:off x="5974952" y="1057684"/>
            <a:ext cx="3033900" cy="1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SG" sz="9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OUTCOMES: THE DIFFERENCE WE MAKE</a:t>
            </a:r>
            <a:endParaRPr sz="9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2;p10">
            <a:extLst>
              <a:ext uri="{FF2B5EF4-FFF2-40B4-BE49-F238E27FC236}">
                <a16:creationId xmlns:a16="http://schemas.microsoft.com/office/drawing/2014/main" id="{041F2FBA-B173-3D4A-BCAA-A3B56F8BCD08}"/>
              </a:ext>
            </a:extLst>
          </p:cNvPr>
          <p:cNvSpPr txBox="1"/>
          <p:nvPr/>
        </p:nvSpPr>
        <p:spPr>
          <a:xfrm>
            <a:off x="91440" y="406618"/>
            <a:ext cx="8835174" cy="38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SG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How do you think this programme/project will achieve the intended outcomes? Why do you think this will lead to the long term outcomes and end goal that your programme/project seeks to achieve?</a:t>
            </a:r>
            <a:endParaRPr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83;p10">
            <a:extLst>
              <a:ext uri="{FF2B5EF4-FFF2-40B4-BE49-F238E27FC236}">
                <a16:creationId xmlns:a16="http://schemas.microsoft.com/office/drawing/2014/main" id="{B89AF474-F8A4-F04D-83CC-3A80C54661AA}"/>
              </a:ext>
            </a:extLst>
          </p:cNvPr>
          <p:cNvCxnSpPr>
            <a:stCxn id="31" idx="3"/>
            <a:endCxn id="25" idx="1"/>
          </p:cNvCxnSpPr>
          <p:nvPr/>
        </p:nvCxnSpPr>
        <p:spPr>
          <a:xfrm flipV="1">
            <a:off x="2310797" y="4601279"/>
            <a:ext cx="685575" cy="1186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86;p10">
            <a:extLst>
              <a:ext uri="{FF2B5EF4-FFF2-40B4-BE49-F238E27FC236}">
                <a16:creationId xmlns:a16="http://schemas.microsoft.com/office/drawing/2014/main" id="{E1D49180-1E9E-A44A-8EBC-9935FE754F5B}"/>
              </a:ext>
            </a:extLst>
          </p:cNvPr>
          <p:cNvCxnSpPr>
            <a:stCxn id="30" idx="3"/>
            <a:endCxn id="22" idx="1"/>
          </p:cNvCxnSpPr>
          <p:nvPr/>
        </p:nvCxnSpPr>
        <p:spPr>
          <a:xfrm>
            <a:off x="2310797" y="2425188"/>
            <a:ext cx="685575" cy="1258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89;p10">
            <a:extLst>
              <a:ext uri="{FF2B5EF4-FFF2-40B4-BE49-F238E27FC236}">
                <a16:creationId xmlns:a16="http://schemas.microsoft.com/office/drawing/2014/main" id="{F375CE87-43BD-C84C-A185-AB8D5E62AB9C}"/>
              </a:ext>
            </a:extLst>
          </p:cNvPr>
          <p:cNvCxnSpPr>
            <a:stCxn id="28" idx="3"/>
            <a:endCxn id="24" idx="1"/>
          </p:cNvCxnSpPr>
          <p:nvPr/>
        </p:nvCxnSpPr>
        <p:spPr>
          <a:xfrm flipV="1">
            <a:off x="2312289" y="1737670"/>
            <a:ext cx="685575" cy="6117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92;p10">
            <a:extLst>
              <a:ext uri="{FF2B5EF4-FFF2-40B4-BE49-F238E27FC236}">
                <a16:creationId xmlns:a16="http://schemas.microsoft.com/office/drawing/2014/main" id="{BDF0D671-5376-4942-9196-7A7367E1E11F}"/>
              </a:ext>
            </a:extLst>
          </p:cNvPr>
          <p:cNvCxnSpPr>
            <a:stCxn id="27" idx="3"/>
            <a:endCxn id="23" idx="1"/>
          </p:cNvCxnSpPr>
          <p:nvPr/>
        </p:nvCxnSpPr>
        <p:spPr>
          <a:xfrm flipV="1">
            <a:off x="2310797" y="3123077"/>
            <a:ext cx="685575" cy="6045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95;p10">
            <a:extLst>
              <a:ext uri="{FF2B5EF4-FFF2-40B4-BE49-F238E27FC236}">
                <a16:creationId xmlns:a16="http://schemas.microsoft.com/office/drawing/2014/main" id="{C918F562-406C-084F-BA3B-CB4238AE5113}"/>
              </a:ext>
            </a:extLst>
          </p:cNvPr>
          <p:cNvCxnSpPr>
            <a:stCxn id="29" idx="3"/>
            <a:endCxn id="26" idx="1"/>
          </p:cNvCxnSpPr>
          <p:nvPr/>
        </p:nvCxnSpPr>
        <p:spPr>
          <a:xfrm flipV="1">
            <a:off x="2310797" y="3862178"/>
            <a:ext cx="685575" cy="6045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Google Shape;88;p10">
            <a:extLst>
              <a:ext uri="{FF2B5EF4-FFF2-40B4-BE49-F238E27FC236}">
                <a16:creationId xmlns:a16="http://schemas.microsoft.com/office/drawing/2014/main" id="{1BBCFE36-B98A-BD4C-B38C-E876FBB0740E}"/>
              </a:ext>
            </a:extLst>
          </p:cNvPr>
          <p:cNvSpPr txBox="1"/>
          <p:nvPr/>
        </p:nvSpPr>
        <p:spPr>
          <a:xfrm>
            <a:off x="2996372" y="2183446"/>
            <a:ext cx="1701000" cy="486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More low income women sign up for training in the caregiving sector</a:t>
            </a:r>
          </a:p>
        </p:txBody>
      </p:sp>
      <p:sp>
        <p:nvSpPr>
          <p:cNvPr id="23" name="Google Shape;94;p10">
            <a:extLst>
              <a:ext uri="{FF2B5EF4-FFF2-40B4-BE49-F238E27FC236}">
                <a16:creationId xmlns:a16="http://schemas.microsoft.com/office/drawing/2014/main" id="{AD23E23A-43B2-4E42-BD1F-F2490F12FE91}"/>
              </a:ext>
            </a:extLst>
          </p:cNvPr>
          <p:cNvSpPr txBox="1"/>
          <p:nvPr/>
        </p:nvSpPr>
        <p:spPr>
          <a:xfrm>
            <a:off x="2996372" y="2876702"/>
            <a:ext cx="1701000" cy="49275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Trainees have increased confidence and skills in relation to the caregiving sector</a:t>
            </a:r>
          </a:p>
        </p:txBody>
      </p:sp>
      <p:sp>
        <p:nvSpPr>
          <p:cNvPr id="24" name="Google Shape;91;p10">
            <a:extLst>
              <a:ext uri="{FF2B5EF4-FFF2-40B4-BE49-F238E27FC236}">
                <a16:creationId xmlns:a16="http://schemas.microsoft.com/office/drawing/2014/main" id="{E411F24E-5851-8E40-8CFF-8158C0E9D5BB}"/>
              </a:ext>
            </a:extLst>
          </p:cNvPr>
          <p:cNvSpPr txBox="1"/>
          <p:nvPr/>
        </p:nvSpPr>
        <p:spPr>
          <a:xfrm>
            <a:off x="2997864" y="1503782"/>
            <a:ext cx="1701000" cy="46777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More appropriate training is available for low-income women in the caregiving sector</a:t>
            </a:r>
          </a:p>
        </p:txBody>
      </p:sp>
      <p:sp>
        <p:nvSpPr>
          <p:cNvPr id="25" name="Google Shape;85;p10">
            <a:extLst>
              <a:ext uri="{FF2B5EF4-FFF2-40B4-BE49-F238E27FC236}">
                <a16:creationId xmlns:a16="http://schemas.microsoft.com/office/drawing/2014/main" id="{9EE8689A-1FAB-5243-8C3B-AB870520388E}"/>
              </a:ext>
            </a:extLst>
          </p:cNvPr>
          <p:cNvSpPr txBox="1"/>
          <p:nvPr/>
        </p:nvSpPr>
        <p:spPr>
          <a:xfrm>
            <a:off x="2996372" y="4358279"/>
            <a:ext cx="1701000" cy="486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Employers in the caregiving are more open to hiring low income women</a:t>
            </a:r>
          </a:p>
        </p:txBody>
      </p:sp>
      <p:sp>
        <p:nvSpPr>
          <p:cNvPr id="26" name="Google Shape;97;p10">
            <a:extLst>
              <a:ext uri="{FF2B5EF4-FFF2-40B4-BE49-F238E27FC236}">
                <a16:creationId xmlns:a16="http://schemas.microsoft.com/office/drawing/2014/main" id="{2D60974A-58B4-BF45-9A55-B4581EB66555}"/>
              </a:ext>
            </a:extLst>
          </p:cNvPr>
          <p:cNvSpPr txBox="1"/>
          <p:nvPr/>
        </p:nvSpPr>
        <p:spPr>
          <a:xfrm>
            <a:off x="2996372" y="3615803"/>
            <a:ext cx="1701000" cy="49275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Trainees receive greater emotional support</a:t>
            </a:r>
          </a:p>
        </p:txBody>
      </p:sp>
      <p:sp>
        <p:nvSpPr>
          <p:cNvPr id="27" name="Google Shape;93;p10">
            <a:extLst>
              <a:ext uri="{FF2B5EF4-FFF2-40B4-BE49-F238E27FC236}">
                <a16:creationId xmlns:a16="http://schemas.microsoft.com/office/drawing/2014/main" id="{974C69D6-3654-8A49-B0C5-6B6A07762ABA}"/>
              </a:ext>
            </a:extLst>
          </p:cNvPr>
          <p:cNvSpPr txBox="1"/>
          <p:nvPr/>
        </p:nvSpPr>
        <p:spPr>
          <a:xfrm>
            <a:off x="317297" y="2994122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Deliver training courses (plus traineeships)</a:t>
            </a:r>
          </a:p>
        </p:txBody>
      </p:sp>
      <p:sp>
        <p:nvSpPr>
          <p:cNvPr id="28" name="Google Shape;90;p10">
            <a:extLst>
              <a:ext uri="{FF2B5EF4-FFF2-40B4-BE49-F238E27FC236}">
                <a16:creationId xmlns:a16="http://schemas.microsoft.com/office/drawing/2014/main" id="{4E4E0A4C-63E2-D64C-B788-F7D7691388E8}"/>
              </a:ext>
            </a:extLst>
          </p:cNvPr>
          <p:cNvSpPr txBox="1"/>
          <p:nvPr/>
        </p:nvSpPr>
        <p:spPr>
          <a:xfrm>
            <a:off x="318789" y="1608787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Develop updated curriculum </a:t>
            </a:r>
          </a:p>
        </p:txBody>
      </p:sp>
      <p:sp>
        <p:nvSpPr>
          <p:cNvPr id="29" name="Google Shape;96;p10">
            <a:extLst>
              <a:ext uri="{FF2B5EF4-FFF2-40B4-BE49-F238E27FC236}">
                <a16:creationId xmlns:a16="http://schemas.microsoft.com/office/drawing/2014/main" id="{8FA33606-5D4E-C549-9AED-86E1BD575ECB}"/>
              </a:ext>
            </a:extLst>
          </p:cNvPr>
          <p:cNvSpPr txBox="1"/>
          <p:nvPr/>
        </p:nvSpPr>
        <p:spPr>
          <a:xfrm>
            <a:off x="317297" y="3733223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Provide one-to-one support and mentoring for individual trainees</a:t>
            </a:r>
          </a:p>
        </p:txBody>
      </p:sp>
      <p:sp>
        <p:nvSpPr>
          <p:cNvPr id="30" name="Google Shape;87;p10">
            <a:extLst>
              <a:ext uri="{FF2B5EF4-FFF2-40B4-BE49-F238E27FC236}">
                <a16:creationId xmlns:a16="http://schemas.microsoft.com/office/drawing/2014/main" id="{67B95D33-C95E-F94A-A1DA-652E8C30E590}"/>
              </a:ext>
            </a:extLst>
          </p:cNvPr>
          <p:cNvSpPr txBox="1"/>
          <p:nvPr/>
        </p:nvSpPr>
        <p:spPr>
          <a:xfrm>
            <a:off x="317297" y="2290188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Recruit trainees through introductory workshops and outreach campaigns </a:t>
            </a:r>
          </a:p>
        </p:txBody>
      </p:sp>
      <p:sp>
        <p:nvSpPr>
          <p:cNvPr id="31" name="Google Shape;84;p10">
            <a:extLst>
              <a:ext uri="{FF2B5EF4-FFF2-40B4-BE49-F238E27FC236}">
                <a16:creationId xmlns:a16="http://schemas.microsoft.com/office/drawing/2014/main" id="{BDFB2D86-FF8A-4746-BF3C-4F974CCA84FC}"/>
              </a:ext>
            </a:extLst>
          </p:cNvPr>
          <p:cNvSpPr txBox="1"/>
          <p:nvPr/>
        </p:nvSpPr>
        <p:spPr>
          <a:xfrm>
            <a:off x="317297" y="4467465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r>
              <a:rPr lang="en-SG" sz="8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Job matching: e.g. facilitate interviews</a:t>
            </a:r>
          </a:p>
        </p:txBody>
      </p:sp>
      <p:cxnSp>
        <p:nvCxnSpPr>
          <p:cNvPr id="33" name="Google Shape;99;p10">
            <a:extLst>
              <a:ext uri="{FF2B5EF4-FFF2-40B4-BE49-F238E27FC236}">
                <a16:creationId xmlns:a16="http://schemas.microsoft.com/office/drawing/2014/main" id="{F57665D0-E36C-714F-92DA-E07341B96AB1}"/>
              </a:ext>
            </a:extLst>
          </p:cNvPr>
          <p:cNvCxnSpPr>
            <a:cxnSpLocks/>
            <a:stCxn id="22" idx="3"/>
            <a:endCxn id="6" idx="1"/>
          </p:cNvCxnSpPr>
          <p:nvPr/>
        </p:nvCxnSpPr>
        <p:spPr>
          <a:xfrm flipV="1">
            <a:off x="4697372" y="2295642"/>
            <a:ext cx="862183" cy="130804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8" name="Curved Connector 77">
            <a:extLst>
              <a:ext uri="{FF2B5EF4-FFF2-40B4-BE49-F238E27FC236}">
                <a16:creationId xmlns:a16="http://schemas.microsoft.com/office/drawing/2014/main" id="{9B551E6D-5B07-9A4D-9E52-C1AF146A229D}"/>
              </a:ext>
            </a:extLst>
          </p:cNvPr>
          <p:cNvCxnSpPr>
            <a:cxnSpLocks/>
            <a:stCxn id="23" idx="3"/>
            <a:endCxn id="6" idx="1"/>
          </p:cNvCxnSpPr>
          <p:nvPr/>
        </p:nvCxnSpPr>
        <p:spPr>
          <a:xfrm flipV="1">
            <a:off x="4697372" y="2295642"/>
            <a:ext cx="862183" cy="827435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C95B7525-1217-0B49-B747-D7F3991EA941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 flipV="1">
            <a:off x="4697372" y="3803069"/>
            <a:ext cx="862183" cy="79821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B3A16FA4-935F-4C4D-902D-D02D2D99E298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 flipV="1">
            <a:off x="6460905" y="1807738"/>
            <a:ext cx="1444881" cy="487904"/>
          </a:xfrm>
          <a:prstGeom prst="curvedConnector4">
            <a:avLst>
              <a:gd name="adj1" fmla="val 33894"/>
              <a:gd name="adj2" fmla="val 159399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2113FC36-764D-B649-88AF-03FB97BB834B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6460905" y="2367201"/>
            <a:ext cx="979468" cy="1435868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oogle Shape;86;p10">
            <a:extLst>
              <a:ext uri="{FF2B5EF4-FFF2-40B4-BE49-F238E27FC236}">
                <a16:creationId xmlns:a16="http://schemas.microsoft.com/office/drawing/2014/main" id="{05F70681-B202-814E-93C3-1CF51210A7C7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V="1">
            <a:off x="6010230" y="2844754"/>
            <a:ext cx="0" cy="409202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" name="Google Shape;182;p15">
            <a:extLst>
              <a:ext uri="{FF2B5EF4-FFF2-40B4-BE49-F238E27FC236}">
                <a16:creationId xmlns:a16="http://schemas.microsoft.com/office/drawing/2014/main" id="{31D7AB56-F6ED-9244-9454-7E2B79EE97BF}"/>
              </a:ext>
            </a:extLst>
          </p:cNvPr>
          <p:cNvSpPr txBox="1"/>
          <p:nvPr/>
        </p:nvSpPr>
        <p:spPr>
          <a:xfrm>
            <a:off x="7440373" y="3233256"/>
            <a:ext cx="930825" cy="1118925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8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Decreased shortage of workers in the caregiving sector</a:t>
            </a:r>
            <a:endParaRPr sz="8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183;p15">
            <a:extLst>
              <a:ext uri="{FF2B5EF4-FFF2-40B4-BE49-F238E27FC236}">
                <a16:creationId xmlns:a16="http://schemas.microsoft.com/office/drawing/2014/main" id="{1CF3A7B4-E49D-7642-B668-8B767ABBAE01}"/>
              </a:ext>
            </a:extLst>
          </p:cNvPr>
          <p:cNvCxnSpPr>
            <a:cxnSpLocks/>
            <a:stCxn id="10" idx="2"/>
            <a:endCxn id="49" idx="0"/>
          </p:cNvCxnSpPr>
          <p:nvPr/>
        </p:nvCxnSpPr>
        <p:spPr>
          <a:xfrm>
            <a:off x="7905786" y="2926663"/>
            <a:ext cx="0" cy="306593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" name="Google Shape;95;p10">
            <a:extLst>
              <a:ext uri="{FF2B5EF4-FFF2-40B4-BE49-F238E27FC236}">
                <a16:creationId xmlns:a16="http://schemas.microsoft.com/office/drawing/2014/main" id="{EB7C3718-C6A0-E447-AE4B-32E0B291DAE3}"/>
              </a:ext>
            </a:extLst>
          </p:cNvPr>
          <p:cNvCxnSpPr>
            <a:cxnSpLocks/>
            <a:stCxn id="26" idx="0"/>
            <a:endCxn id="23" idx="2"/>
          </p:cNvCxnSpPr>
          <p:nvPr/>
        </p:nvCxnSpPr>
        <p:spPr>
          <a:xfrm flipV="1">
            <a:off x="3846872" y="3369452"/>
            <a:ext cx="0" cy="246351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" name="Google Shape;95;p10">
            <a:extLst>
              <a:ext uri="{FF2B5EF4-FFF2-40B4-BE49-F238E27FC236}">
                <a16:creationId xmlns:a16="http://schemas.microsoft.com/office/drawing/2014/main" id="{9E6B82A1-DAE9-1540-8096-A1682A72EAD4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>
          <a:xfrm flipH="1">
            <a:off x="3846872" y="1971557"/>
            <a:ext cx="1492" cy="211889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4629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Assumptions and evidence </a:t>
            </a:r>
          </a:p>
        </p:txBody>
      </p:sp>
      <p:graphicFrame>
        <p:nvGraphicFramePr>
          <p:cNvPr id="5" name="Google Shape;119;p11">
            <a:extLst>
              <a:ext uri="{FF2B5EF4-FFF2-40B4-BE49-F238E27FC236}">
                <a16:creationId xmlns:a16="http://schemas.microsoft.com/office/drawing/2014/main" id="{92117F17-D80F-6F42-B0B7-52CB582C9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536880"/>
              </p:ext>
            </p:extLst>
          </p:nvPr>
        </p:nvGraphicFramePr>
        <p:xfrm>
          <a:off x="217386" y="1370301"/>
          <a:ext cx="8560854" cy="32839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6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1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1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1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Assumption</a:t>
                      </a: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 </a:t>
                      </a: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0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Updating the existing caregiver training curriculum will be sufficient to make training more appropriate for low income women</a:t>
                      </a: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Based on feedback and suggestions provided through a focus group discussion with previous trainees </a:t>
                      </a:r>
                      <a:endParaRPr sz="1000" b="1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8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0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is a large enough pool of target women who are potentially interested in caregiving jobs and can be persuaded to sign up for the training through outreach campaigns</a:t>
                      </a:r>
                      <a:endParaRPr sz="10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Calibri"/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market survey was conducted and more than 70% of the sample expressed interest in caregiving jobs </a:t>
                      </a:r>
                      <a:endParaRPr sz="10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5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SG" sz="10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 increased skills and confidence, trainees will be able to gain employment in the caregiving sector </a:t>
                      </a: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Calibri"/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Based on experience, the lack of skills and confidence are key reasons why low income women fail to complete the recruitment process  </a:t>
                      </a:r>
                      <a:endParaRPr sz="10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5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Employment agencies are willing to hire low income women </a:t>
                      </a:r>
                      <a:endParaRPr sz="1000" b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Calibri"/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Validated through phone interviews with 5 employment agencies </a:t>
                      </a:r>
                      <a:endParaRPr sz="1000" b="1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5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0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other external factors (such as childcare responsibilities) are not critical in preventing low income women from working  </a:t>
                      </a:r>
                      <a:endParaRPr sz="10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Calibri"/>
                        <a:buNone/>
                      </a:pPr>
                      <a:r>
                        <a:rPr lang="en-SG" sz="10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 are existing work schemes that has incorporated welfare and benefits (</a:t>
                      </a:r>
                      <a:r>
                        <a:rPr lang="en-SG" sz="1000" dirty="0" err="1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</a:t>
                      </a:r>
                      <a:r>
                        <a:rPr lang="en-SG" sz="10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childcare leave, time-off, part-time employment) </a:t>
                      </a: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Google Shape;120;p11">
            <a:extLst>
              <a:ext uri="{FF2B5EF4-FFF2-40B4-BE49-F238E27FC236}">
                <a16:creationId xmlns:a16="http://schemas.microsoft.com/office/drawing/2014/main" id="{4DCDDAAB-8D0F-B849-9351-BB206C80783D}"/>
              </a:ext>
            </a:extLst>
          </p:cNvPr>
          <p:cNvSpPr txBox="1"/>
          <p:nvPr/>
        </p:nvSpPr>
        <p:spPr>
          <a:xfrm>
            <a:off x="217386" y="973071"/>
            <a:ext cx="5176125" cy="30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SG" sz="12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main assumptions underlying our theory of change are: </a:t>
            </a:r>
            <a:endParaRPr sz="1050"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1;p11">
            <a:extLst>
              <a:ext uri="{FF2B5EF4-FFF2-40B4-BE49-F238E27FC236}">
                <a16:creationId xmlns:a16="http://schemas.microsoft.com/office/drawing/2014/main" id="{11E2B306-5B31-BD4E-8834-5819E9925548}"/>
              </a:ext>
            </a:extLst>
          </p:cNvPr>
          <p:cNvSpPr txBox="1"/>
          <p:nvPr/>
        </p:nvSpPr>
        <p:spPr>
          <a:xfrm>
            <a:off x="217386" y="575841"/>
            <a:ext cx="7291575" cy="3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assumptions have you made? What evidence do you have (or will you seek) to validate these assumptions?</a:t>
            </a:r>
            <a:endParaRPr sz="105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</a:pPr>
            <a:endParaRPr sz="1050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4;p16">
            <a:extLst>
              <a:ext uri="{FF2B5EF4-FFF2-40B4-BE49-F238E27FC236}">
                <a16:creationId xmlns:a16="http://schemas.microsoft.com/office/drawing/2014/main" id="{52A83F3B-5BF6-DF4D-8B9C-FE174051E337}"/>
              </a:ext>
            </a:extLst>
          </p:cNvPr>
          <p:cNvSpPr txBox="1"/>
          <p:nvPr/>
        </p:nvSpPr>
        <p:spPr>
          <a:xfrm>
            <a:off x="6662214" y="811916"/>
            <a:ext cx="2264400" cy="763425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endParaRPr sz="1050"/>
          </a:p>
        </p:txBody>
      </p:sp>
      <p:pic>
        <p:nvPicPr>
          <p:cNvPr id="9" name="Google Shape;206;p16">
            <a:extLst>
              <a:ext uri="{FF2B5EF4-FFF2-40B4-BE49-F238E27FC236}">
                <a16:creationId xmlns:a16="http://schemas.microsoft.com/office/drawing/2014/main" id="{C3170C18-01A3-7840-B467-944670F6E3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7915" y="811944"/>
            <a:ext cx="763369" cy="763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05;p16">
            <a:extLst>
              <a:ext uri="{FF2B5EF4-FFF2-40B4-BE49-F238E27FC236}">
                <a16:creationId xmlns:a16="http://schemas.microsoft.com/office/drawing/2014/main" id="{560724BC-B9C4-C147-846F-5498850D4E42}"/>
              </a:ext>
            </a:extLst>
          </p:cNvPr>
          <p:cNvSpPr txBox="1"/>
          <p:nvPr/>
        </p:nvSpPr>
        <p:spPr>
          <a:xfrm>
            <a:off x="7179958" y="788778"/>
            <a:ext cx="1689525" cy="12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just"/>
            <a:r>
              <a:rPr lang="en-SG" sz="825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Evidence can be based on primary/secondary research and/or experience. If unavailable, indicate how you plan to validate it later as part of the project.  </a:t>
            </a:r>
            <a:endParaRPr sz="825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96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Some tips and tricks!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556D2-F5EF-7A49-99A9-4BA358672EAF}"/>
              </a:ext>
            </a:extLst>
          </p:cNvPr>
          <p:cNvSpPr/>
          <p:nvPr/>
        </p:nvSpPr>
        <p:spPr>
          <a:xfrm>
            <a:off x="364417" y="1356300"/>
            <a:ext cx="8415165" cy="32932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SG" b="1" dirty="0">
                <a:solidFill>
                  <a:schemeClr val="bg1"/>
                </a:solidFill>
                <a:latin typeface="Raleway" pitchFamily="2" charset="77"/>
              </a:rPr>
              <a:t>Don’t be obsessed for getting it “right” or “perfect” the first time: </a:t>
            </a:r>
            <a:r>
              <a:rPr lang="en-SG" dirty="0">
                <a:solidFill>
                  <a:schemeClr val="bg1"/>
                </a:solidFill>
                <a:latin typeface="Raleway" pitchFamily="2" charset="77"/>
              </a:rPr>
              <a:t>this is meant to an iterative process for when your programme/project evolves </a:t>
            </a:r>
            <a:endParaRPr lang="en-SG" b="1" dirty="0">
              <a:solidFill>
                <a:schemeClr val="bg1"/>
              </a:solidFill>
              <a:latin typeface="Raleway" pitchFamily="2" charset="77"/>
            </a:endParaRPr>
          </a:p>
          <a:p>
            <a:pPr marL="342900" indent="-342900" fontAlgn="base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SG" b="1" dirty="0">
                <a:solidFill>
                  <a:schemeClr val="bg1"/>
                </a:solidFill>
                <a:latin typeface="Raleway" pitchFamily="2" charset="77"/>
              </a:rPr>
              <a:t>Be VERY honest with yourselves what impact/outcomes you are really trying to achieve: </a:t>
            </a:r>
            <a:r>
              <a:rPr lang="en-SG" dirty="0">
                <a:solidFill>
                  <a:schemeClr val="bg1"/>
                </a:solidFill>
                <a:latin typeface="Raleway" pitchFamily="2" charset="77"/>
              </a:rPr>
              <a:t>ideally, you want to focus on achievable changes</a:t>
            </a:r>
            <a:endParaRPr lang="en-SG" b="1" dirty="0">
              <a:solidFill>
                <a:schemeClr val="bg1"/>
              </a:solidFill>
              <a:latin typeface="Raleway" pitchFamily="2" charset="77"/>
            </a:endParaRPr>
          </a:p>
          <a:p>
            <a:pPr marL="342900" indent="-342900" fontAlgn="base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SG" b="1" dirty="0" err="1">
                <a:solidFill>
                  <a:schemeClr val="bg1"/>
                </a:solidFill>
                <a:latin typeface="Raleway" pitchFamily="2" charset="77"/>
              </a:rPr>
              <a:t>ToCs</a:t>
            </a:r>
            <a:r>
              <a:rPr lang="en-SG" b="1" dirty="0">
                <a:solidFill>
                  <a:schemeClr val="bg1"/>
                </a:solidFill>
                <a:latin typeface="Raleway" pitchFamily="2" charset="77"/>
              </a:rPr>
              <a:t> that are developed through a participatory process is more likely to result in more ownership and greater accountability</a:t>
            </a:r>
            <a:r>
              <a:rPr lang="en-SG" dirty="0">
                <a:solidFill>
                  <a:schemeClr val="bg1"/>
                </a:solidFill>
                <a:latin typeface="Raleway" pitchFamily="2" charset="77"/>
              </a:rPr>
              <a:t>: involve as many people as you can especially those who can help confirm/challenge your assumptions </a:t>
            </a:r>
            <a:endParaRPr lang="en-SG" b="1" dirty="0">
              <a:solidFill>
                <a:schemeClr val="bg1"/>
              </a:solidFill>
              <a:latin typeface="Raleway" pitchFamily="2" charset="77"/>
            </a:endParaRPr>
          </a:p>
          <a:p>
            <a:pPr marL="342900" indent="-342900" fontAlgn="base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SG" b="1" dirty="0">
                <a:solidFill>
                  <a:schemeClr val="bg1"/>
                </a:solidFill>
                <a:latin typeface="Raleway" pitchFamily="2" charset="77"/>
              </a:rPr>
              <a:t>Keep up to date with external evidence and what it means for your activities: </a:t>
            </a:r>
            <a:r>
              <a:rPr lang="en-SG" dirty="0">
                <a:solidFill>
                  <a:schemeClr val="bg1"/>
                </a:solidFill>
                <a:latin typeface="Raleway" pitchFamily="2" charset="77"/>
              </a:rPr>
              <a:t>understand that more often than not a social problem is complex and requires multiple parties and ways to tackle - you do not work alone </a:t>
            </a:r>
          </a:p>
          <a:p>
            <a:pPr marL="342900" indent="-342900" fontAlgn="base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SG" b="1" dirty="0">
                <a:solidFill>
                  <a:schemeClr val="bg1"/>
                </a:solidFill>
                <a:latin typeface="Raleway" pitchFamily="2" charset="77"/>
              </a:rPr>
              <a:t>The process is more important than the end product so enjoy it: </a:t>
            </a:r>
            <a:r>
              <a:rPr lang="en-SG" dirty="0">
                <a:solidFill>
                  <a:schemeClr val="bg1"/>
                </a:solidFill>
                <a:latin typeface="Raleway" pitchFamily="2" charset="77"/>
              </a:rPr>
              <a:t>own the process, it’s more important to begin embedding a culture of change from within the organisation </a:t>
            </a:r>
            <a:endParaRPr lang="en-SG" b="1" dirty="0">
              <a:solidFill>
                <a:schemeClr val="bg1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349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Google Shape;43;p7">
            <a:extLst>
              <a:ext uri="{FF2B5EF4-FFF2-40B4-BE49-F238E27FC236}">
                <a16:creationId xmlns:a16="http://schemas.microsoft.com/office/drawing/2014/main" id="{ADC3F9E5-630B-EE4B-BB9A-005596625E6D}"/>
              </a:ext>
            </a:extLst>
          </p:cNvPr>
          <p:cNvSpPr/>
          <p:nvPr/>
        </p:nvSpPr>
        <p:spPr>
          <a:xfrm>
            <a:off x="450342" y="693952"/>
            <a:ext cx="8243316" cy="3755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This is a </a:t>
            </a: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practical guide 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non-profit organisations in the initial stages of conceptualising and drafting a proposal for project/program funding. The guide aims to strengthen the proposal process by helping non-profits and funders develop and align early on clear outcomes that meet a demonstrated need and to ground assumptions on how the project will achieve the intended impact.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2100"/>
              </a:spcBef>
            </a:pP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There are two parts to this guide:</a:t>
            </a:r>
          </a:p>
          <a:p>
            <a:pPr marL="257175" lvl="7" indent="-257175" algn="just">
              <a:lnSpc>
                <a:spcPct val="115000"/>
              </a:lnSpc>
              <a:spcBef>
                <a:spcPts val="900"/>
              </a:spcBef>
              <a:buClr>
                <a:srgbClr val="002060"/>
              </a:buClr>
              <a:buFont typeface="+mj-lt"/>
              <a:buAutoNum type="arabicParenR"/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 I - Defining the problem, articulating the goal, identifying the outcomes and outlining the activities – was designed to be a </a:t>
            </a: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self-guided exercise 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takes about 2 hours to complete</a:t>
            </a:r>
          </a:p>
          <a:p>
            <a:pPr marL="257175" lvl="7" indent="-257175" algn="just">
              <a:lnSpc>
                <a:spcPct val="115000"/>
              </a:lnSpc>
              <a:spcBef>
                <a:spcPts val="900"/>
              </a:spcBef>
              <a:buClr>
                <a:srgbClr val="002060"/>
              </a:buClr>
              <a:buFont typeface="+mj-lt"/>
              <a:buAutoNum type="arabicParenR"/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 II – Theory of change mapping and listing of key assumptions and evidence – this should ideally be a group exercise facilitated by an experienced facilitator 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Guiding questions are provided under each section and a </a:t>
            </a: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worked example 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has also been created at the end of this deck for easy reference.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need any clarifications, please feel free to reach out to </a:t>
            </a: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Carol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from the Just Cause team at 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carol@justcauseasia.org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7" name="Google Shape;43;p7">
            <a:extLst>
              <a:ext uri="{FF2B5EF4-FFF2-40B4-BE49-F238E27FC236}">
                <a16:creationId xmlns:a16="http://schemas.microsoft.com/office/drawing/2014/main" id="{ADC3F9E5-630B-EE4B-BB9A-005596625E6D}"/>
              </a:ext>
            </a:extLst>
          </p:cNvPr>
          <p:cNvSpPr/>
          <p:nvPr/>
        </p:nvSpPr>
        <p:spPr>
          <a:xfrm>
            <a:off x="450342" y="693952"/>
            <a:ext cx="8243316" cy="3755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This is a </a:t>
            </a: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practical guide 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non-profit organisations in the initial stages of conceptualising and drafting a proposal for project/program funding. The guide aims to strengthen the proposal process by helping non-profits and funders develop and align early on clear outcomes that meet a demonstrated need and to ground assumptions on how the project will achieve the intended impact.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2100"/>
              </a:spcBef>
            </a:pP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There are two parts to this guide:</a:t>
            </a:r>
          </a:p>
          <a:p>
            <a:pPr marL="257175" lvl="7" indent="-257175" algn="just">
              <a:lnSpc>
                <a:spcPct val="115000"/>
              </a:lnSpc>
              <a:spcBef>
                <a:spcPts val="900"/>
              </a:spcBef>
              <a:buClr>
                <a:srgbClr val="002060"/>
              </a:buClr>
              <a:buFont typeface="+mj-lt"/>
              <a:buAutoNum type="arabicParenR"/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 I - Defining the problem, articulating the goal, identifying the outcomes and outlining the activities – was designed to be a </a:t>
            </a: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self-guided exercise 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takes about 2 hours to complete</a:t>
            </a:r>
          </a:p>
          <a:p>
            <a:pPr marL="257175" lvl="7" indent="-257175" algn="just">
              <a:lnSpc>
                <a:spcPct val="115000"/>
              </a:lnSpc>
              <a:spcBef>
                <a:spcPts val="900"/>
              </a:spcBef>
              <a:buClr>
                <a:srgbClr val="002060"/>
              </a:buClr>
              <a:buFont typeface="+mj-lt"/>
              <a:buAutoNum type="arabicParenR"/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Part II – Theory of change mapping and listing of key assumptions and evidence – this should ideally be a group exercise facilitated by an experienced facilitator 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Guiding questions are provided under each section and a </a:t>
            </a: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worked example 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has also been created at the end of this deck for easy reference.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900"/>
              </a:spcBef>
            </a:pP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need any clarifications, please feel free to reach out to </a:t>
            </a:r>
            <a:r>
              <a:rPr lang="en-SG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Carol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from the Just Cause team at 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carol@justcauseasia.org</a:t>
            </a:r>
            <a:r>
              <a:rPr lang="en-SG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255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Context </a:t>
            </a:r>
          </a:p>
        </p:txBody>
      </p:sp>
      <p:sp>
        <p:nvSpPr>
          <p:cNvPr id="7" name="Google Shape;43;p7">
            <a:extLst>
              <a:ext uri="{FF2B5EF4-FFF2-40B4-BE49-F238E27FC236}">
                <a16:creationId xmlns:a16="http://schemas.microsoft.com/office/drawing/2014/main" id="{ADC3F9E5-630B-EE4B-BB9A-005596625E6D}"/>
              </a:ext>
            </a:extLst>
          </p:cNvPr>
          <p:cNvSpPr/>
          <p:nvPr/>
        </p:nvSpPr>
        <p:spPr>
          <a:xfrm>
            <a:off x="450342" y="693952"/>
            <a:ext cx="8243316" cy="3755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 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Who is your target group and what are their needs? How were the needs determined?</a:t>
            </a:r>
          </a:p>
          <a:p>
            <a:pPr>
              <a:spcBef>
                <a:spcPts val="900"/>
              </a:spcBef>
            </a:pPr>
            <a:endParaRPr lang="en-SG" sz="12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endParaRPr lang="en-SG" sz="12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endParaRPr lang="en-SG" sz="12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algn="just">
              <a:lnSpc>
                <a:spcPct val="115000"/>
              </a:lnSpc>
              <a:spcBef>
                <a:spcPts val="2100"/>
              </a:spcBef>
            </a:pP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no more than 2 lines, what is your overall programme/project goal? </a:t>
            </a:r>
            <a:endParaRPr lang="en-SG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82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Target outcomes and activities </a:t>
            </a:r>
          </a:p>
        </p:txBody>
      </p:sp>
      <p:sp>
        <p:nvSpPr>
          <p:cNvPr id="7" name="Google Shape;43;p7">
            <a:extLst>
              <a:ext uri="{FF2B5EF4-FFF2-40B4-BE49-F238E27FC236}">
                <a16:creationId xmlns:a16="http://schemas.microsoft.com/office/drawing/2014/main" id="{ADC3F9E5-630B-EE4B-BB9A-005596625E6D}"/>
              </a:ext>
            </a:extLst>
          </p:cNvPr>
          <p:cNvSpPr/>
          <p:nvPr/>
        </p:nvSpPr>
        <p:spPr>
          <a:xfrm>
            <a:off x="450342" y="693952"/>
            <a:ext cx="8243316" cy="3755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are the main outcomes/changes you are trying to achieve? </a:t>
            </a:r>
            <a:b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low income women have more savings </a:t>
            </a:r>
          </a:p>
          <a:p>
            <a:pPr>
              <a:spcBef>
                <a:spcPts val="900"/>
              </a:spcBef>
            </a:pPr>
            <a:endParaRPr lang="en-SG" sz="12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endParaRPr lang="en-SG" sz="12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endParaRPr lang="en-SG" sz="12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2100"/>
              </a:spcBef>
            </a:pP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How will you achieve the desired outcomes/changes? i.e. specific activities and outputs proposed to realise the outcomes </a:t>
            </a:r>
            <a:b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outlined above?</a:t>
            </a:r>
            <a:br>
              <a:rPr lang="en-SG" sz="12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e.g. Introduce savings scheme to FDWs</a:t>
            </a:r>
          </a:p>
        </p:txBody>
      </p:sp>
    </p:spTree>
    <p:extLst>
      <p:ext uri="{BB962C8B-B14F-4D97-AF65-F5344CB8AC3E}">
        <p14:creationId xmlns:p14="http://schemas.microsoft.com/office/powerpoint/2010/main" val="412916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79;p10">
            <a:extLst>
              <a:ext uri="{FF2B5EF4-FFF2-40B4-BE49-F238E27FC236}">
                <a16:creationId xmlns:a16="http://schemas.microsoft.com/office/drawing/2014/main" id="{79B98000-D43A-BE4B-98E3-A7526C6810C7}"/>
              </a:ext>
            </a:extLst>
          </p:cNvPr>
          <p:cNvSpPr txBox="1"/>
          <p:nvPr/>
        </p:nvSpPr>
        <p:spPr>
          <a:xfrm>
            <a:off x="169773" y="1211279"/>
            <a:ext cx="1751625" cy="17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9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Theory of change mapping </a:t>
            </a:r>
          </a:p>
        </p:txBody>
      </p:sp>
      <p:sp>
        <p:nvSpPr>
          <p:cNvPr id="5" name="Google Shape;71;p10">
            <a:extLst>
              <a:ext uri="{FF2B5EF4-FFF2-40B4-BE49-F238E27FC236}">
                <a16:creationId xmlns:a16="http://schemas.microsoft.com/office/drawing/2014/main" id="{7EAA7A1A-AFBA-4C41-A407-71ABA055E4DA}"/>
              </a:ext>
            </a:extLst>
          </p:cNvPr>
          <p:cNvSpPr txBox="1"/>
          <p:nvPr/>
        </p:nvSpPr>
        <p:spPr>
          <a:xfrm>
            <a:off x="5559555" y="3253956"/>
            <a:ext cx="901350" cy="109822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endParaRPr sz="788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2;p10">
            <a:extLst>
              <a:ext uri="{FF2B5EF4-FFF2-40B4-BE49-F238E27FC236}">
                <a16:creationId xmlns:a16="http://schemas.microsoft.com/office/drawing/2014/main" id="{5EFB6661-9E7B-374C-9F3A-4352C1F6F053}"/>
              </a:ext>
            </a:extLst>
          </p:cNvPr>
          <p:cNvSpPr txBox="1"/>
          <p:nvPr/>
        </p:nvSpPr>
        <p:spPr>
          <a:xfrm>
            <a:off x="5559555" y="1746529"/>
            <a:ext cx="901350" cy="109822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e.g. Higher</a:t>
            </a:r>
            <a:endParaRPr sz="900" b="1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SG" sz="9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financial status </a:t>
            </a:r>
            <a:endParaRPr sz="788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74;p10">
            <a:extLst>
              <a:ext uri="{FF2B5EF4-FFF2-40B4-BE49-F238E27FC236}">
                <a16:creationId xmlns:a16="http://schemas.microsoft.com/office/drawing/2014/main" id="{F9C212C9-6F1B-C045-AD67-1056BD53A7BF}"/>
              </a:ext>
            </a:extLst>
          </p:cNvPr>
          <p:cNvSpPr txBox="1"/>
          <p:nvPr/>
        </p:nvSpPr>
        <p:spPr>
          <a:xfrm>
            <a:off x="7609720" y="2330727"/>
            <a:ext cx="930825" cy="1118925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 goal/ vision </a:t>
            </a:r>
            <a:br>
              <a:rPr lang="en-SG" sz="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SG" sz="9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success</a:t>
            </a:r>
            <a:endParaRPr sz="9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6;p10">
            <a:extLst>
              <a:ext uri="{FF2B5EF4-FFF2-40B4-BE49-F238E27FC236}">
                <a16:creationId xmlns:a16="http://schemas.microsoft.com/office/drawing/2014/main" id="{D7502055-A43D-D24A-9849-CF5FCB0987C7}"/>
              </a:ext>
            </a:extLst>
          </p:cNvPr>
          <p:cNvSpPr txBox="1"/>
          <p:nvPr/>
        </p:nvSpPr>
        <p:spPr>
          <a:xfrm>
            <a:off x="3607087" y="1204875"/>
            <a:ext cx="134325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SG" sz="825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Short-term</a:t>
            </a:r>
            <a:endParaRPr sz="825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77;p10">
            <a:extLst>
              <a:ext uri="{FF2B5EF4-FFF2-40B4-BE49-F238E27FC236}">
                <a16:creationId xmlns:a16="http://schemas.microsoft.com/office/drawing/2014/main" id="{5FD03A4D-769E-7742-B84A-A1F73424A06B}"/>
              </a:ext>
            </a:extLst>
          </p:cNvPr>
          <p:cNvCxnSpPr>
            <a:cxnSpLocks/>
          </p:cNvCxnSpPr>
          <p:nvPr/>
        </p:nvCxnSpPr>
        <p:spPr>
          <a:xfrm flipV="1">
            <a:off x="349275" y="1221411"/>
            <a:ext cx="8584355" cy="18616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Google Shape;78;p10">
            <a:extLst>
              <a:ext uri="{FF2B5EF4-FFF2-40B4-BE49-F238E27FC236}">
                <a16:creationId xmlns:a16="http://schemas.microsoft.com/office/drawing/2014/main" id="{AA08E95A-3F2A-A943-BF0F-1E54AB7A7C32}"/>
              </a:ext>
            </a:extLst>
          </p:cNvPr>
          <p:cNvSpPr txBox="1"/>
          <p:nvPr/>
        </p:nvSpPr>
        <p:spPr>
          <a:xfrm>
            <a:off x="6432449" y="1206575"/>
            <a:ext cx="134325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SG" sz="825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Med- to Long-term</a:t>
            </a:r>
            <a:endParaRPr sz="1050"/>
          </a:p>
        </p:txBody>
      </p:sp>
      <p:sp>
        <p:nvSpPr>
          <p:cNvPr id="14" name="Google Shape;79;p10">
            <a:extLst>
              <a:ext uri="{FF2B5EF4-FFF2-40B4-BE49-F238E27FC236}">
                <a16:creationId xmlns:a16="http://schemas.microsoft.com/office/drawing/2014/main" id="{D05A0753-F898-344F-93AD-6A7DE6E39A52}"/>
              </a:ext>
            </a:extLst>
          </p:cNvPr>
          <p:cNvSpPr txBox="1"/>
          <p:nvPr/>
        </p:nvSpPr>
        <p:spPr>
          <a:xfrm>
            <a:off x="17373" y="1058879"/>
            <a:ext cx="1751625" cy="17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SG" sz="9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ACTIVITIES: WHAT WE DO</a:t>
            </a:r>
            <a:endParaRPr sz="9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0;p10">
            <a:extLst>
              <a:ext uri="{FF2B5EF4-FFF2-40B4-BE49-F238E27FC236}">
                <a16:creationId xmlns:a16="http://schemas.microsoft.com/office/drawing/2014/main" id="{FEF2F5A3-3CDD-E840-A1A3-C6E0101D57D9}"/>
              </a:ext>
            </a:extLst>
          </p:cNvPr>
          <p:cNvSpPr txBox="1"/>
          <p:nvPr/>
        </p:nvSpPr>
        <p:spPr>
          <a:xfrm>
            <a:off x="5974952" y="1057684"/>
            <a:ext cx="3033900" cy="1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SG" sz="9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OUTCOMES: THE DIFFERENCE WE MAKE</a:t>
            </a:r>
            <a:endParaRPr sz="9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2;p10">
            <a:extLst>
              <a:ext uri="{FF2B5EF4-FFF2-40B4-BE49-F238E27FC236}">
                <a16:creationId xmlns:a16="http://schemas.microsoft.com/office/drawing/2014/main" id="{041F2FBA-B173-3D4A-BCAA-A3B56F8BCD08}"/>
              </a:ext>
            </a:extLst>
          </p:cNvPr>
          <p:cNvSpPr txBox="1"/>
          <p:nvPr/>
        </p:nvSpPr>
        <p:spPr>
          <a:xfrm>
            <a:off x="91440" y="406618"/>
            <a:ext cx="8835174" cy="38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SG" sz="11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How do you think this programme/project will achieve the intended outcomes? Why do you think this will lead to the long term outcomes and end goal that your programme/project seeks to achieve?</a:t>
            </a:r>
            <a:endParaRPr sz="11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83;p10">
            <a:extLst>
              <a:ext uri="{FF2B5EF4-FFF2-40B4-BE49-F238E27FC236}">
                <a16:creationId xmlns:a16="http://schemas.microsoft.com/office/drawing/2014/main" id="{B89AF474-F8A4-F04D-83CC-3A80C54661AA}"/>
              </a:ext>
            </a:extLst>
          </p:cNvPr>
          <p:cNvCxnSpPr>
            <a:stCxn id="31" idx="3"/>
            <a:endCxn id="25" idx="1"/>
          </p:cNvCxnSpPr>
          <p:nvPr/>
        </p:nvCxnSpPr>
        <p:spPr>
          <a:xfrm flipV="1">
            <a:off x="2310797" y="4114998"/>
            <a:ext cx="685575" cy="1186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86;p10">
            <a:extLst>
              <a:ext uri="{FF2B5EF4-FFF2-40B4-BE49-F238E27FC236}">
                <a16:creationId xmlns:a16="http://schemas.microsoft.com/office/drawing/2014/main" id="{E1D49180-1E9E-A44A-8EBC-9935FE754F5B}"/>
              </a:ext>
            </a:extLst>
          </p:cNvPr>
          <p:cNvCxnSpPr>
            <a:stCxn id="30" idx="3"/>
            <a:endCxn id="22" idx="1"/>
          </p:cNvCxnSpPr>
          <p:nvPr/>
        </p:nvCxnSpPr>
        <p:spPr>
          <a:xfrm>
            <a:off x="2310797" y="2295642"/>
            <a:ext cx="685575" cy="1258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" name="Google Shape;89;p10">
            <a:extLst>
              <a:ext uri="{FF2B5EF4-FFF2-40B4-BE49-F238E27FC236}">
                <a16:creationId xmlns:a16="http://schemas.microsoft.com/office/drawing/2014/main" id="{F375CE87-43BD-C84C-A185-AB8D5E62AB9C}"/>
              </a:ext>
            </a:extLst>
          </p:cNvPr>
          <p:cNvCxnSpPr>
            <a:stCxn id="28" idx="3"/>
            <a:endCxn id="24" idx="1"/>
          </p:cNvCxnSpPr>
          <p:nvPr/>
        </p:nvCxnSpPr>
        <p:spPr>
          <a:xfrm flipV="1">
            <a:off x="2312289" y="1737670"/>
            <a:ext cx="685575" cy="6117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" name="Google Shape;92;p10">
            <a:extLst>
              <a:ext uri="{FF2B5EF4-FFF2-40B4-BE49-F238E27FC236}">
                <a16:creationId xmlns:a16="http://schemas.microsoft.com/office/drawing/2014/main" id="{BDF0D671-5376-4942-9196-7A7367E1E11F}"/>
              </a:ext>
            </a:extLst>
          </p:cNvPr>
          <p:cNvCxnSpPr>
            <a:stCxn id="27" idx="3"/>
            <a:endCxn id="23" idx="1"/>
          </p:cNvCxnSpPr>
          <p:nvPr/>
        </p:nvCxnSpPr>
        <p:spPr>
          <a:xfrm flipV="1">
            <a:off x="2310797" y="2882840"/>
            <a:ext cx="685575" cy="6045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" name="Google Shape;95;p10">
            <a:extLst>
              <a:ext uri="{FF2B5EF4-FFF2-40B4-BE49-F238E27FC236}">
                <a16:creationId xmlns:a16="http://schemas.microsoft.com/office/drawing/2014/main" id="{C918F562-406C-084F-BA3B-CB4238AE5113}"/>
              </a:ext>
            </a:extLst>
          </p:cNvPr>
          <p:cNvCxnSpPr>
            <a:stCxn id="29" idx="3"/>
            <a:endCxn id="26" idx="1"/>
          </p:cNvCxnSpPr>
          <p:nvPr/>
        </p:nvCxnSpPr>
        <p:spPr>
          <a:xfrm flipV="1">
            <a:off x="2310797" y="3504501"/>
            <a:ext cx="685575" cy="6045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" name="Google Shape;88;p10">
            <a:extLst>
              <a:ext uri="{FF2B5EF4-FFF2-40B4-BE49-F238E27FC236}">
                <a16:creationId xmlns:a16="http://schemas.microsoft.com/office/drawing/2014/main" id="{1BBCFE36-B98A-BD4C-B38C-E876FBB0740E}"/>
              </a:ext>
            </a:extLst>
          </p:cNvPr>
          <p:cNvSpPr txBox="1"/>
          <p:nvPr/>
        </p:nvSpPr>
        <p:spPr>
          <a:xfrm>
            <a:off x="2996372" y="2053900"/>
            <a:ext cx="1701000" cy="486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endParaRPr sz="825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4;p10">
            <a:extLst>
              <a:ext uri="{FF2B5EF4-FFF2-40B4-BE49-F238E27FC236}">
                <a16:creationId xmlns:a16="http://schemas.microsoft.com/office/drawing/2014/main" id="{AD23E23A-43B2-4E42-BD1F-F2490F12FE91}"/>
              </a:ext>
            </a:extLst>
          </p:cNvPr>
          <p:cNvSpPr txBox="1"/>
          <p:nvPr/>
        </p:nvSpPr>
        <p:spPr>
          <a:xfrm>
            <a:off x="2996372" y="2636465"/>
            <a:ext cx="1701000" cy="49275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endParaRPr sz="825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1;p10">
            <a:extLst>
              <a:ext uri="{FF2B5EF4-FFF2-40B4-BE49-F238E27FC236}">
                <a16:creationId xmlns:a16="http://schemas.microsoft.com/office/drawing/2014/main" id="{E411F24E-5851-8E40-8CFF-8158C0E9D5BB}"/>
              </a:ext>
            </a:extLst>
          </p:cNvPr>
          <p:cNvSpPr txBox="1"/>
          <p:nvPr/>
        </p:nvSpPr>
        <p:spPr>
          <a:xfrm>
            <a:off x="2997864" y="1503782"/>
            <a:ext cx="1701000" cy="46777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r>
              <a:rPr lang="en-SG" sz="825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e.g FDWs have more savings </a:t>
            </a:r>
            <a:endParaRPr sz="825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85;p10">
            <a:extLst>
              <a:ext uri="{FF2B5EF4-FFF2-40B4-BE49-F238E27FC236}">
                <a16:creationId xmlns:a16="http://schemas.microsoft.com/office/drawing/2014/main" id="{9EE8689A-1FAB-5243-8C3B-AB870520388E}"/>
              </a:ext>
            </a:extLst>
          </p:cNvPr>
          <p:cNvSpPr txBox="1"/>
          <p:nvPr/>
        </p:nvSpPr>
        <p:spPr>
          <a:xfrm>
            <a:off x="2996372" y="3871998"/>
            <a:ext cx="1701000" cy="486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endParaRPr sz="825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7;p10">
            <a:extLst>
              <a:ext uri="{FF2B5EF4-FFF2-40B4-BE49-F238E27FC236}">
                <a16:creationId xmlns:a16="http://schemas.microsoft.com/office/drawing/2014/main" id="{2D60974A-58B4-BF45-9A55-B4581EB66555}"/>
              </a:ext>
            </a:extLst>
          </p:cNvPr>
          <p:cNvSpPr txBox="1"/>
          <p:nvPr/>
        </p:nvSpPr>
        <p:spPr>
          <a:xfrm>
            <a:off x="2996372" y="3258126"/>
            <a:ext cx="1701000" cy="49275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38" rIns="0" bIns="21938" anchor="ctr" anchorCtr="0">
            <a:noAutofit/>
          </a:bodyPr>
          <a:lstStyle/>
          <a:p>
            <a:pPr algn="ctr"/>
            <a:endParaRPr sz="825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93;p10">
            <a:extLst>
              <a:ext uri="{FF2B5EF4-FFF2-40B4-BE49-F238E27FC236}">
                <a16:creationId xmlns:a16="http://schemas.microsoft.com/office/drawing/2014/main" id="{974C69D6-3654-8A49-B0C5-6B6A07762ABA}"/>
              </a:ext>
            </a:extLst>
          </p:cNvPr>
          <p:cNvSpPr txBox="1"/>
          <p:nvPr/>
        </p:nvSpPr>
        <p:spPr>
          <a:xfrm>
            <a:off x="317297" y="2753885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90;p10">
            <a:extLst>
              <a:ext uri="{FF2B5EF4-FFF2-40B4-BE49-F238E27FC236}">
                <a16:creationId xmlns:a16="http://schemas.microsoft.com/office/drawing/2014/main" id="{4E4E0A4C-63E2-D64C-B788-F7D7691388E8}"/>
              </a:ext>
            </a:extLst>
          </p:cNvPr>
          <p:cNvSpPr txBox="1"/>
          <p:nvPr/>
        </p:nvSpPr>
        <p:spPr>
          <a:xfrm>
            <a:off x="318789" y="1608787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r>
              <a:rPr lang="en-SG" sz="825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e.g. Introduce savings scheme to FDWs</a:t>
            </a:r>
            <a:endParaRPr sz="825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6;p10">
            <a:extLst>
              <a:ext uri="{FF2B5EF4-FFF2-40B4-BE49-F238E27FC236}">
                <a16:creationId xmlns:a16="http://schemas.microsoft.com/office/drawing/2014/main" id="{8FA33606-5D4E-C549-9AED-86E1BD575ECB}"/>
              </a:ext>
            </a:extLst>
          </p:cNvPr>
          <p:cNvSpPr txBox="1"/>
          <p:nvPr/>
        </p:nvSpPr>
        <p:spPr>
          <a:xfrm>
            <a:off x="317297" y="3375546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87;p10">
            <a:extLst>
              <a:ext uri="{FF2B5EF4-FFF2-40B4-BE49-F238E27FC236}">
                <a16:creationId xmlns:a16="http://schemas.microsoft.com/office/drawing/2014/main" id="{67B95D33-C95E-F94A-A1DA-652E8C30E590}"/>
              </a:ext>
            </a:extLst>
          </p:cNvPr>
          <p:cNvSpPr txBox="1"/>
          <p:nvPr/>
        </p:nvSpPr>
        <p:spPr>
          <a:xfrm>
            <a:off x="317297" y="2160642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84;p10">
            <a:extLst>
              <a:ext uri="{FF2B5EF4-FFF2-40B4-BE49-F238E27FC236}">
                <a16:creationId xmlns:a16="http://schemas.microsoft.com/office/drawing/2014/main" id="{BDFB2D86-FF8A-4746-BF3C-4F974CCA84FC}"/>
              </a:ext>
            </a:extLst>
          </p:cNvPr>
          <p:cNvSpPr txBox="1"/>
          <p:nvPr/>
        </p:nvSpPr>
        <p:spPr>
          <a:xfrm>
            <a:off x="317297" y="3981184"/>
            <a:ext cx="1993500" cy="270000"/>
          </a:xfrm>
          <a:prstGeom prst="rect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938" tIns="21938" rIns="21938" bIns="21938" anchor="ctr" anchorCtr="0">
            <a:noAutofit/>
          </a:bodyPr>
          <a:lstStyle/>
          <a:p>
            <a:pPr algn="ctr"/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" name="Google Shape;99;p10">
            <a:extLst>
              <a:ext uri="{FF2B5EF4-FFF2-40B4-BE49-F238E27FC236}">
                <a16:creationId xmlns:a16="http://schemas.microsoft.com/office/drawing/2014/main" id="{F57665D0-E36C-714F-92DA-E07341B96AB1}"/>
              </a:ext>
            </a:extLst>
          </p:cNvPr>
          <p:cNvCxnSpPr>
            <a:cxnSpLocks/>
            <a:stCxn id="22" idx="3"/>
            <a:endCxn id="6" idx="1"/>
          </p:cNvCxnSpPr>
          <p:nvPr/>
        </p:nvCxnSpPr>
        <p:spPr>
          <a:xfrm flipV="1">
            <a:off x="4697372" y="2295642"/>
            <a:ext cx="862183" cy="1258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" name="Google Shape;103;p10">
            <a:extLst>
              <a:ext uri="{FF2B5EF4-FFF2-40B4-BE49-F238E27FC236}">
                <a16:creationId xmlns:a16="http://schemas.microsoft.com/office/drawing/2014/main" id="{BAAE4052-AFF6-BF45-BB6B-C8CAEBE79A5D}"/>
              </a:ext>
            </a:extLst>
          </p:cNvPr>
          <p:cNvSpPr/>
          <p:nvPr/>
        </p:nvSpPr>
        <p:spPr>
          <a:xfrm rot="-5400000">
            <a:off x="7988171" y="4040780"/>
            <a:ext cx="173925" cy="89617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accent1"/>
              </a:solidFill>
            </a:endParaRPr>
          </a:p>
        </p:txBody>
      </p:sp>
      <p:sp>
        <p:nvSpPr>
          <p:cNvPr id="38" name="Google Shape;104;p10">
            <a:extLst>
              <a:ext uri="{FF2B5EF4-FFF2-40B4-BE49-F238E27FC236}">
                <a16:creationId xmlns:a16="http://schemas.microsoft.com/office/drawing/2014/main" id="{8137CB19-73D3-794B-B038-88251558CFE9}"/>
              </a:ext>
            </a:extLst>
          </p:cNvPr>
          <p:cNvSpPr txBox="1"/>
          <p:nvPr/>
        </p:nvSpPr>
        <p:spPr>
          <a:xfrm>
            <a:off x="7267881" y="4448190"/>
            <a:ext cx="1665749" cy="27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SG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Insert your programme/ project’s end goal from slide 4</a:t>
            </a:r>
            <a:endParaRPr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06;p10">
            <a:extLst>
              <a:ext uri="{FF2B5EF4-FFF2-40B4-BE49-F238E27FC236}">
                <a16:creationId xmlns:a16="http://schemas.microsoft.com/office/drawing/2014/main" id="{DB0ACF45-5052-DE42-8977-816FB6ECDA73}"/>
              </a:ext>
            </a:extLst>
          </p:cNvPr>
          <p:cNvSpPr txBox="1"/>
          <p:nvPr/>
        </p:nvSpPr>
        <p:spPr>
          <a:xfrm>
            <a:off x="3009787" y="4472266"/>
            <a:ext cx="3284409" cy="27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SG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Insert the relevant outcomes from slide 5</a:t>
            </a:r>
            <a:endParaRPr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07;p10">
            <a:extLst>
              <a:ext uri="{FF2B5EF4-FFF2-40B4-BE49-F238E27FC236}">
                <a16:creationId xmlns:a16="http://schemas.microsoft.com/office/drawing/2014/main" id="{C0F039DF-D55B-E148-92F4-2BCB4048191D}"/>
              </a:ext>
            </a:extLst>
          </p:cNvPr>
          <p:cNvSpPr/>
          <p:nvPr/>
        </p:nvSpPr>
        <p:spPr>
          <a:xfrm rot="-5400000">
            <a:off x="4623564" y="2771814"/>
            <a:ext cx="173925" cy="350075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accent1"/>
              </a:solidFill>
            </a:endParaRPr>
          </a:p>
        </p:txBody>
      </p:sp>
      <p:sp>
        <p:nvSpPr>
          <p:cNvPr id="43" name="Google Shape;109;p10">
            <a:extLst>
              <a:ext uri="{FF2B5EF4-FFF2-40B4-BE49-F238E27FC236}">
                <a16:creationId xmlns:a16="http://schemas.microsoft.com/office/drawing/2014/main" id="{556C967E-770C-8C4F-9FC6-37DD5D6BBA1D}"/>
              </a:ext>
            </a:extLst>
          </p:cNvPr>
          <p:cNvSpPr/>
          <p:nvPr/>
        </p:nvSpPr>
        <p:spPr>
          <a:xfrm rot="-5400000">
            <a:off x="1227084" y="3558654"/>
            <a:ext cx="173925" cy="192667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chemeClr val="accent1"/>
              </a:solidFill>
            </a:endParaRPr>
          </a:p>
        </p:txBody>
      </p:sp>
      <p:sp>
        <p:nvSpPr>
          <p:cNvPr id="44" name="Google Shape;110;p10">
            <a:extLst>
              <a:ext uri="{FF2B5EF4-FFF2-40B4-BE49-F238E27FC236}">
                <a16:creationId xmlns:a16="http://schemas.microsoft.com/office/drawing/2014/main" id="{ED0F9520-C442-5B4B-B09F-2BC33EC2F4F1}"/>
              </a:ext>
            </a:extLst>
          </p:cNvPr>
          <p:cNvSpPr txBox="1"/>
          <p:nvPr/>
        </p:nvSpPr>
        <p:spPr>
          <a:xfrm>
            <a:off x="125933" y="4465819"/>
            <a:ext cx="2376225" cy="27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SG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Insert activities outlined in slide 5  </a:t>
            </a:r>
            <a:endParaRPr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11;p10">
            <a:extLst>
              <a:ext uri="{FF2B5EF4-FFF2-40B4-BE49-F238E27FC236}">
                <a16:creationId xmlns:a16="http://schemas.microsoft.com/office/drawing/2014/main" id="{10F79F20-8B99-FE4A-B5B6-43B7F8BBECCD}"/>
              </a:ext>
            </a:extLst>
          </p:cNvPr>
          <p:cNvSpPr txBox="1"/>
          <p:nvPr/>
        </p:nvSpPr>
        <p:spPr>
          <a:xfrm>
            <a:off x="91440" y="4756699"/>
            <a:ext cx="5023125" cy="55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>
              <a:spcBef>
                <a:spcPts val="900"/>
              </a:spcBef>
            </a:pPr>
            <a:r>
              <a:rPr lang="en-SG" sz="9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Note: Boxes and arrows can be added/deleted accordingly</a:t>
            </a:r>
            <a:endParaRPr sz="9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083B1B52-8EA5-2545-B190-7D009BD086D7}"/>
              </a:ext>
            </a:extLst>
          </p:cNvPr>
          <p:cNvCxnSpPr>
            <a:stCxn id="24" idx="3"/>
            <a:endCxn id="6" idx="1"/>
          </p:cNvCxnSpPr>
          <p:nvPr/>
        </p:nvCxnSpPr>
        <p:spPr>
          <a:xfrm>
            <a:off x="4698864" y="1737670"/>
            <a:ext cx="860691" cy="557972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>
            <a:extLst>
              <a:ext uri="{FF2B5EF4-FFF2-40B4-BE49-F238E27FC236}">
                <a16:creationId xmlns:a16="http://schemas.microsoft.com/office/drawing/2014/main" id="{9B551E6D-5B07-9A4D-9E52-C1AF146A229D}"/>
              </a:ext>
            </a:extLst>
          </p:cNvPr>
          <p:cNvCxnSpPr>
            <a:cxnSpLocks/>
            <a:stCxn id="23" idx="3"/>
            <a:endCxn id="6" idx="1"/>
          </p:cNvCxnSpPr>
          <p:nvPr/>
        </p:nvCxnSpPr>
        <p:spPr>
          <a:xfrm flipV="1">
            <a:off x="4697372" y="2295642"/>
            <a:ext cx="862183" cy="587198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>
            <a:extLst>
              <a:ext uri="{FF2B5EF4-FFF2-40B4-BE49-F238E27FC236}">
                <a16:creationId xmlns:a16="http://schemas.microsoft.com/office/drawing/2014/main" id="{C95B7525-1217-0B49-B747-D7F3991EA941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 flipV="1">
            <a:off x="4697372" y="3803069"/>
            <a:ext cx="862183" cy="31192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>
            <a:extLst>
              <a:ext uri="{FF2B5EF4-FFF2-40B4-BE49-F238E27FC236}">
                <a16:creationId xmlns:a16="http://schemas.microsoft.com/office/drawing/2014/main" id="{3AD8175C-41B4-BC4A-81E2-37612FD2571F}"/>
              </a:ext>
            </a:extLst>
          </p:cNvPr>
          <p:cNvCxnSpPr>
            <a:cxnSpLocks/>
            <a:stCxn id="26" idx="3"/>
            <a:endCxn id="5" idx="1"/>
          </p:cNvCxnSpPr>
          <p:nvPr/>
        </p:nvCxnSpPr>
        <p:spPr>
          <a:xfrm>
            <a:off x="4697372" y="3504501"/>
            <a:ext cx="862183" cy="298568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B3A16FA4-935F-4C4D-902D-D02D2D99E29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6460905" y="2295642"/>
            <a:ext cx="1148815" cy="594548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2113FC36-764D-B649-88AF-03FB97BB834B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6460905" y="2890190"/>
            <a:ext cx="1148815" cy="91287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>
            <a:extLst>
              <a:ext uri="{FF2B5EF4-FFF2-40B4-BE49-F238E27FC236}">
                <a16:creationId xmlns:a16="http://schemas.microsoft.com/office/drawing/2014/main" id="{C644A26A-5089-4B45-9910-C230065B6979}"/>
              </a:ext>
            </a:extLst>
          </p:cNvPr>
          <p:cNvCxnSpPr>
            <a:cxnSpLocks/>
            <a:stCxn id="30" idx="3"/>
            <a:endCxn id="23" idx="1"/>
          </p:cNvCxnSpPr>
          <p:nvPr/>
        </p:nvCxnSpPr>
        <p:spPr>
          <a:xfrm>
            <a:off x="2310797" y="2295642"/>
            <a:ext cx="685575" cy="587198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oogle Shape;86;p10">
            <a:extLst>
              <a:ext uri="{FF2B5EF4-FFF2-40B4-BE49-F238E27FC236}">
                <a16:creationId xmlns:a16="http://schemas.microsoft.com/office/drawing/2014/main" id="{05F70681-B202-814E-93C3-1CF51210A7C7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V="1">
            <a:off x="6010230" y="2844754"/>
            <a:ext cx="0" cy="409202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5898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Assumptions and evidence </a:t>
            </a:r>
          </a:p>
        </p:txBody>
      </p:sp>
      <p:graphicFrame>
        <p:nvGraphicFramePr>
          <p:cNvPr id="5" name="Google Shape;119;p11">
            <a:extLst>
              <a:ext uri="{FF2B5EF4-FFF2-40B4-BE49-F238E27FC236}">
                <a16:creationId xmlns:a16="http://schemas.microsoft.com/office/drawing/2014/main" id="{92117F17-D80F-6F42-B0B7-52CB582C9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792524"/>
              </p:ext>
            </p:extLst>
          </p:nvPr>
        </p:nvGraphicFramePr>
        <p:xfrm>
          <a:off x="217386" y="1370302"/>
          <a:ext cx="8560854" cy="33487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5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24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1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sz="1100" b="1" u="none" strike="noStrike" cap="none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1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Assumption</a:t>
                      </a: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 </a:t>
                      </a:r>
                      <a:endParaRPr sz="11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9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9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Calibri"/>
                        <a:buNone/>
                      </a:pP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3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9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Calibri"/>
                        <a:buNone/>
                      </a:pP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3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9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Calibri"/>
                        <a:buNone/>
                      </a:pPr>
                      <a:endParaRPr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43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9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200"/>
                        <a:buFont typeface="Calibri"/>
                        <a:buNone/>
                      </a:pPr>
                      <a:endParaRPr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Google Shape;120;p11">
            <a:extLst>
              <a:ext uri="{FF2B5EF4-FFF2-40B4-BE49-F238E27FC236}">
                <a16:creationId xmlns:a16="http://schemas.microsoft.com/office/drawing/2014/main" id="{4DCDDAAB-8D0F-B849-9351-BB206C80783D}"/>
              </a:ext>
            </a:extLst>
          </p:cNvPr>
          <p:cNvSpPr txBox="1"/>
          <p:nvPr/>
        </p:nvSpPr>
        <p:spPr>
          <a:xfrm>
            <a:off x="217386" y="973071"/>
            <a:ext cx="5176125" cy="301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SG" sz="12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main assumptions underlying our theory of change are: </a:t>
            </a:r>
            <a:endParaRPr sz="1050"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1;p11">
            <a:extLst>
              <a:ext uri="{FF2B5EF4-FFF2-40B4-BE49-F238E27FC236}">
                <a16:creationId xmlns:a16="http://schemas.microsoft.com/office/drawing/2014/main" id="{11E2B306-5B31-BD4E-8834-5819E9925548}"/>
              </a:ext>
            </a:extLst>
          </p:cNvPr>
          <p:cNvSpPr txBox="1"/>
          <p:nvPr/>
        </p:nvSpPr>
        <p:spPr>
          <a:xfrm>
            <a:off x="217386" y="575841"/>
            <a:ext cx="7291575" cy="3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assumptions have you made? What evidence do you have (or will you seek) to validate these assumptions?</a:t>
            </a:r>
            <a:endParaRPr sz="105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</a:pPr>
            <a:endParaRPr sz="1050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68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87F8-D870-0248-B517-3554A4D8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0" y="1675782"/>
            <a:ext cx="7688400" cy="1244700"/>
          </a:xfrm>
        </p:spPr>
        <p:txBody>
          <a:bodyPr/>
          <a:lstStyle/>
          <a:p>
            <a:r>
              <a:rPr lang="en-US" sz="3600" dirty="0"/>
              <a:t>Worked Example</a:t>
            </a:r>
          </a:p>
        </p:txBody>
      </p:sp>
    </p:spTree>
    <p:extLst>
      <p:ext uri="{BB962C8B-B14F-4D97-AF65-F5344CB8AC3E}">
        <p14:creationId xmlns:p14="http://schemas.microsoft.com/office/powerpoint/2010/main" val="232638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C74BE8-0062-BA40-8563-7404C5DA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6" y="-54864"/>
            <a:ext cx="7688400" cy="535200"/>
          </a:xfrm>
        </p:spPr>
        <p:txBody>
          <a:bodyPr/>
          <a:lstStyle/>
          <a:p>
            <a:r>
              <a:rPr lang="en-US" dirty="0"/>
              <a:t>Context </a:t>
            </a:r>
          </a:p>
        </p:txBody>
      </p:sp>
      <p:sp>
        <p:nvSpPr>
          <p:cNvPr id="7" name="Google Shape;43;p7">
            <a:extLst>
              <a:ext uri="{FF2B5EF4-FFF2-40B4-BE49-F238E27FC236}">
                <a16:creationId xmlns:a16="http://schemas.microsoft.com/office/drawing/2014/main" id="{ADC3F9E5-630B-EE4B-BB9A-005596625E6D}"/>
              </a:ext>
            </a:extLst>
          </p:cNvPr>
          <p:cNvSpPr/>
          <p:nvPr/>
        </p:nvSpPr>
        <p:spPr>
          <a:xfrm>
            <a:off x="450342" y="693952"/>
            <a:ext cx="8243316" cy="3755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 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Who is your target group and what are their needs? How were the needs determined?</a:t>
            </a:r>
          </a:p>
          <a:p>
            <a:pPr marL="190500" indent="-171450" algn="just">
              <a:spcBef>
                <a:spcPts val="9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Women from low income families often struggle to find meaningful employment due to the of experience, skills and  opportunities in the workforce  </a:t>
            </a:r>
          </a:p>
          <a:p>
            <a:pPr marL="190500" indent="-171450" algn="just">
              <a:spcBef>
                <a:spcPts val="9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Studies have shown that women are natural caregivers and provide a majority of informal care to spouses, parents, parents-in-law, friends and neighbours</a:t>
            </a:r>
          </a:p>
          <a:p>
            <a:pPr marL="190500" indent="-171450" algn="just">
              <a:spcBef>
                <a:spcPts val="9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caregiving sector is seeing a shortage of workers and existing training curriculum does not include life skills training such as confidence building, which are essential to helping low income women gain and sustain employment</a:t>
            </a:r>
            <a:endParaRPr lang="en-SG" sz="12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15000"/>
              </a:lnSpc>
              <a:spcBef>
                <a:spcPts val="2100"/>
              </a:spcBef>
            </a:pPr>
            <a:r>
              <a:rPr lang="en-US" sz="1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Goal</a:t>
            </a: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SG" sz="12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no more than 2 lines, what is your overall programme/project goal? </a:t>
            </a:r>
          </a:p>
          <a:p>
            <a:pPr marL="17145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SG" sz="1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 provide low income women opportunities to enter the caregiving workforce with certified skills and experience</a:t>
            </a:r>
          </a:p>
          <a:p>
            <a:pPr>
              <a:spcBef>
                <a:spcPts val="900"/>
              </a:spcBef>
            </a:pPr>
            <a:endParaRPr lang="en-SG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84017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1576</Words>
  <Application>Microsoft Macintosh PowerPoint</Application>
  <PresentationFormat>On-screen Show (16:9)</PresentationFormat>
  <Paragraphs>135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Raleway</vt:lpstr>
      <vt:lpstr>Arial</vt:lpstr>
      <vt:lpstr>Lato</vt:lpstr>
      <vt:lpstr>Streamline</vt:lpstr>
      <vt:lpstr>Theory of change practical guide</vt:lpstr>
      <vt:lpstr>Overview</vt:lpstr>
      <vt:lpstr>Overview</vt:lpstr>
      <vt:lpstr>Context </vt:lpstr>
      <vt:lpstr>Target outcomes and activities </vt:lpstr>
      <vt:lpstr>Theory of change mapping </vt:lpstr>
      <vt:lpstr>Assumptions and evidence </vt:lpstr>
      <vt:lpstr>Worked Example</vt:lpstr>
      <vt:lpstr>Context </vt:lpstr>
      <vt:lpstr>Target outcomes and activities </vt:lpstr>
      <vt:lpstr>Theory of change mapping </vt:lpstr>
      <vt:lpstr>Assumptions and evidence </vt:lpstr>
      <vt:lpstr>Some tips and tricks!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measurement 2.0 workshop</dc:title>
  <dc:creator>Emily</dc:creator>
  <cp:lastModifiedBy>Carol Liew</cp:lastModifiedBy>
  <cp:revision>41</cp:revision>
  <dcterms:modified xsi:type="dcterms:W3CDTF">2020-11-11T05:43:27Z</dcterms:modified>
</cp:coreProperties>
</file>